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67" r:id="rId6"/>
    <p:sldId id="272" r:id="rId7"/>
    <p:sldId id="277" r:id="rId8"/>
    <p:sldId id="275" r:id="rId9"/>
    <p:sldId id="260" r:id="rId10"/>
    <p:sldId id="266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18" autoAdjust="0"/>
    <p:restoredTop sz="94660"/>
  </p:normalViewPr>
  <p:slideViewPr>
    <p:cSldViewPr snapToGrid="0">
      <p:cViewPr varScale="1">
        <p:scale>
          <a:sx n="65" d="100"/>
          <a:sy n="65" d="100"/>
        </p:scale>
        <p:origin x="8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8418755" cy="111768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Dr. Martin Luther King Jr. </a:t>
            </a:r>
            <a:r>
              <a:rPr lang="en-US" sz="2800" b="1" dirty="0" err="1" smtClean="0"/>
              <a:t>Escuela</a:t>
            </a:r>
            <a:r>
              <a:rPr lang="en-US" sz="2800" b="1" dirty="0" smtClean="0"/>
              <a:t> </a:t>
            </a:r>
            <a:r>
              <a:rPr lang="en-US" sz="2800" b="1" dirty="0" err="1"/>
              <a:t>C</a:t>
            </a:r>
            <a:r>
              <a:rPr lang="en-US" sz="2800" b="1" dirty="0" err="1" smtClean="0"/>
              <a:t>omunitaria</a:t>
            </a:r>
            <a:r>
              <a:rPr lang="en-US" sz="2800" b="1" dirty="0" smtClean="0"/>
              <a:t> #9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515" y="707922"/>
            <a:ext cx="76235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  <a:ea typeface="+mj-ea"/>
                <a:cs typeface="+mj-cs"/>
              </a:rPr>
              <a:t>“Path Forward” </a:t>
            </a:r>
          </a:p>
          <a:p>
            <a:r>
              <a:rPr lang="en-US" sz="4400" dirty="0" smtClean="0">
                <a:solidFill>
                  <a:prstClr val="white"/>
                </a:solidFill>
                <a:ea typeface="+mj-ea"/>
                <a:cs typeface="+mj-cs"/>
              </a:rPr>
              <a:t>COMENTARIOS </a:t>
            </a:r>
            <a:r>
              <a:rPr lang="en-US" sz="4400" dirty="0">
                <a:solidFill>
                  <a:prstClr val="white"/>
                </a:solidFill>
                <a:ea typeface="+mj-ea"/>
                <a:cs typeface="+mj-cs"/>
              </a:rPr>
              <a:t>COMUNITARIOS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224117" y="2727433"/>
            <a:ext cx="68756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¿Cuál es el futuro de </a:t>
            </a:r>
            <a:endParaRPr lang="es-ES" sz="4000" dirty="0" smtClean="0"/>
          </a:p>
          <a:p>
            <a:r>
              <a:rPr lang="es-ES" sz="4000" dirty="0" smtClean="0"/>
              <a:t>nuestra </a:t>
            </a:r>
            <a:r>
              <a:rPr lang="es-ES" sz="4000" dirty="0"/>
              <a:t>escuela comunitaria?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460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75071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 smtClean="0"/>
              <a:t>Comentarios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3394" y="2153264"/>
            <a:ext cx="10048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Afortunadamente para nosotros </a:t>
            </a:r>
            <a:r>
              <a:rPr lang="es-ES" sz="2800" b="1" dirty="0" smtClean="0"/>
              <a:t>(La Escuela </a:t>
            </a:r>
            <a:r>
              <a:rPr lang="es-ES" sz="2800" b="1" dirty="0"/>
              <a:t>9) hemos estado teniendo estas conversaciones con los padres, las familias y nuestros socios comunitarios durante los últimos años. Este trabajo no es nuevo para nosotros.</a:t>
            </a:r>
          </a:p>
          <a:p>
            <a:endParaRPr lang="es-ES" sz="2800" b="1" dirty="0"/>
          </a:p>
          <a:p>
            <a:r>
              <a:rPr lang="es-ES" sz="2800" b="1" dirty="0"/>
              <a:t>Además, recientemente completamos una evaluación integral de necesidades como parte de nuestro continuo desarrollo escolar comunitario. Ese trabajo también </a:t>
            </a:r>
            <a:r>
              <a:rPr lang="es-ES" sz="2800" b="1" dirty="0" smtClean="0"/>
              <a:t>ayuda este </a:t>
            </a:r>
            <a:r>
              <a:rPr lang="es-ES" sz="2800" b="1" dirty="0"/>
              <a:t>informe y es parte de los comentarios incluidos en esta presentación.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311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Proceso de C</a:t>
            </a:r>
            <a:r>
              <a:rPr lang="es-ES" dirty="0" smtClean="0"/>
              <a:t>omentarios </a:t>
            </a:r>
            <a:r>
              <a:rPr lang="es-ES" dirty="0"/>
              <a:t>(cont.) - “</a:t>
            </a:r>
            <a:r>
              <a:rPr lang="es-ES" dirty="0" err="1"/>
              <a:t>Path</a:t>
            </a:r>
            <a:r>
              <a:rPr lang="es-ES" dirty="0"/>
              <a:t> Forward”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321" y="2231923"/>
            <a:ext cx="103926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Con el fin de satisfacer las necesidades de todas nuestras familias y socios de la comunidad, llevamos a cabo tres eventos comunitarios separados para recopilar comentarios específicos relacionados con esta iniciativa del distrito.</a:t>
            </a:r>
          </a:p>
          <a:p>
            <a:endParaRPr lang="es-ES" sz="2400" dirty="0"/>
          </a:p>
          <a:p>
            <a:r>
              <a:rPr lang="es-ES" sz="2400" dirty="0"/>
              <a:t>Sábado, 7 de octubre de 10:00 a.m. a 11:30 a.m. </a:t>
            </a:r>
            <a:endParaRPr lang="es-ES" sz="2400" dirty="0" smtClean="0"/>
          </a:p>
          <a:p>
            <a:r>
              <a:rPr lang="es-ES" sz="2400" dirty="0" smtClean="0"/>
              <a:t>(Desayuno de fin </a:t>
            </a:r>
            <a:r>
              <a:rPr lang="es-ES" sz="2400" dirty="0"/>
              <a:t>de semana </a:t>
            </a:r>
            <a:r>
              <a:rPr lang="es-ES" sz="2400" dirty="0" smtClean="0"/>
              <a:t>/Foro </a:t>
            </a:r>
            <a:r>
              <a:rPr lang="es-ES" sz="2400" dirty="0"/>
              <a:t>de </a:t>
            </a:r>
            <a:r>
              <a:rPr lang="es-ES" sz="2400" dirty="0" err="1"/>
              <a:t>brunch</a:t>
            </a:r>
            <a:r>
              <a:rPr lang="es-ES" sz="2400" dirty="0"/>
              <a:t>)</a:t>
            </a:r>
          </a:p>
          <a:p>
            <a:endParaRPr lang="es-ES" sz="2400" dirty="0"/>
          </a:p>
          <a:p>
            <a:r>
              <a:rPr lang="es-ES" sz="2400" dirty="0"/>
              <a:t>Martes, 10 de octubre de 5:00 p.m. a 7:00 p.m. </a:t>
            </a:r>
            <a:r>
              <a:rPr lang="es-ES" sz="2400" dirty="0" smtClean="0"/>
              <a:t>(Foro de cena)</a:t>
            </a:r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Jueves, 12 de octubre de 9:00 a.m. a 10:30 a.m. (Foro de desayuno)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427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Nuestros Tres Cubos</a:t>
            </a:r>
            <a:endParaRPr lang="es-PR" dirty="0"/>
          </a:p>
        </p:txBody>
      </p:sp>
      <p:sp>
        <p:nvSpPr>
          <p:cNvPr id="5" name="TextBox 4"/>
          <p:cNvSpPr txBox="1"/>
          <p:nvPr/>
        </p:nvSpPr>
        <p:spPr>
          <a:xfrm>
            <a:off x="471949" y="2163097"/>
            <a:ext cx="11543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s-ES" sz="2400" dirty="0"/>
              <a:t>Usando la información recopilada de estos tres foros </a:t>
            </a:r>
            <a:r>
              <a:rPr lang="es-ES" sz="2400" dirty="0" smtClean="0"/>
              <a:t>programados de la Comunidad “</a:t>
            </a:r>
            <a:r>
              <a:rPr lang="es-ES" sz="2400" dirty="0" err="1" smtClean="0"/>
              <a:t>Path</a:t>
            </a:r>
            <a:r>
              <a:rPr lang="es-ES" sz="2400" dirty="0" smtClean="0"/>
              <a:t> Forward” y </a:t>
            </a:r>
            <a:r>
              <a:rPr lang="es-ES" sz="2400" dirty="0"/>
              <a:t>los datos recopilados de nuestra Evaluación de Necesidades, clasificamos nuestros hallazgos en "tres categorías":</a:t>
            </a:r>
          </a:p>
          <a:p>
            <a:endParaRPr lang="es-ES" sz="2400" dirty="0"/>
          </a:p>
          <a:p>
            <a:r>
              <a:rPr lang="es-ES" sz="2400" dirty="0"/>
              <a:t>Cubo 1- Académico</a:t>
            </a:r>
          </a:p>
          <a:p>
            <a:endParaRPr lang="es-ES" sz="2400" dirty="0"/>
          </a:p>
          <a:p>
            <a:r>
              <a:rPr lang="es-ES" sz="2400" dirty="0"/>
              <a:t>Cubo 2- Comunidad y familias</a:t>
            </a:r>
          </a:p>
          <a:p>
            <a:endParaRPr lang="es-ES" sz="2400" dirty="0"/>
          </a:p>
          <a:p>
            <a:r>
              <a:rPr lang="es-ES" sz="2400" dirty="0"/>
              <a:t>Cubo 3- Instalaciones</a:t>
            </a:r>
          </a:p>
        </p:txBody>
      </p:sp>
    </p:spTree>
    <p:extLst>
      <p:ext uri="{BB962C8B-B14F-4D97-AF65-F5344CB8AC3E}">
        <p14:creationId xmlns:p14="http://schemas.microsoft.com/office/powerpoint/2010/main" val="418058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Académico</a:t>
            </a:r>
            <a:endParaRPr lang="es-PR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290916"/>
            <a:ext cx="107840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"¿Qué necesitan los graduados de sexto grado de la </a:t>
            </a:r>
            <a:r>
              <a:rPr lang="es-ES" sz="2400" dirty="0" smtClean="0"/>
              <a:t>Escuela </a:t>
            </a:r>
            <a:r>
              <a:rPr lang="es-ES" sz="2400" dirty="0"/>
              <a:t>9 en el siglo XXI para tener éxito?"</a:t>
            </a:r>
          </a:p>
          <a:p>
            <a:endParaRPr lang="es-ES" sz="2400" dirty="0"/>
          </a:p>
          <a:p>
            <a:r>
              <a:rPr lang="es-ES" sz="2400" dirty="0"/>
              <a:t>Alfabetización (Bilingüe)</a:t>
            </a:r>
          </a:p>
          <a:p>
            <a:r>
              <a:rPr lang="es-ES" sz="2400" dirty="0"/>
              <a:t>Comprender y saber cómo usar la tecnología</a:t>
            </a:r>
          </a:p>
          <a:p>
            <a:r>
              <a:rPr lang="es-ES" sz="2400" dirty="0" smtClean="0"/>
              <a:t>Sentirse cómodos </a:t>
            </a:r>
            <a:r>
              <a:rPr lang="es-ES" sz="2400" dirty="0"/>
              <a:t>con diferentes personas (diversidad cultural)</a:t>
            </a:r>
          </a:p>
          <a:p>
            <a:r>
              <a:rPr lang="es-ES" sz="2400" dirty="0"/>
              <a:t>Tener las herramientas necesarias para manejar </a:t>
            </a:r>
            <a:r>
              <a:rPr lang="es-ES" sz="2400" dirty="0" smtClean="0"/>
              <a:t>sus </a:t>
            </a:r>
            <a:r>
              <a:rPr lang="es-ES" sz="2400" dirty="0"/>
              <a:t>emociones</a:t>
            </a:r>
          </a:p>
          <a:p>
            <a:r>
              <a:rPr lang="es-ES" sz="2400" dirty="0" smtClean="0"/>
              <a:t>Tener </a:t>
            </a:r>
            <a:r>
              <a:rPr lang="es-ES" sz="2400" smtClean="0"/>
              <a:t>buena habilidad de </a:t>
            </a:r>
            <a:r>
              <a:rPr lang="es-ES" sz="2400" dirty="0"/>
              <a:t>comunicarse por escrito</a:t>
            </a:r>
          </a:p>
          <a:p>
            <a:r>
              <a:rPr lang="es-ES" sz="2400" dirty="0" smtClean="0"/>
              <a:t>Conocer </a:t>
            </a:r>
            <a:r>
              <a:rPr lang="es-ES" sz="2400" dirty="0"/>
              <a:t>opciones de alimentos saludables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2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Académico</a:t>
            </a:r>
            <a:endParaRPr lang="es-PR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084439"/>
            <a:ext cx="109610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"¿Cómo nos aseguramos de que los estudiantes con diferentes necesidades de aprendizaje, en particular los estudiantes con discapacidades y los </a:t>
            </a:r>
            <a:r>
              <a:rPr lang="es-ES" sz="2400" dirty="0" smtClean="0"/>
              <a:t>aprendices de inglés</a:t>
            </a:r>
            <a:r>
              <a:rPr lang="es-ES" sz="2400" dirty="0"/>
              <a:t>, tengan acceso a una educación de alta calidad?"</a:t>
            </a:r>
          </a:p>
          <a:p>
            <a:endParaRPr lang="es-ES" sz="2400" dirty="0"/>
          </a:p>
          <a:p>
            <a:r>
              <a:rPr lang="es-ES" sz="2400" dirty="0"/>
              <a:t>Suficientes </a:t>
            </a:r>
            <a:r>
              <a:rPr lang="es-ES" sz="2400" dirty="0" smtClean="0"/>
              <a:t>maestros </a:t>
            </a:r>
            <a:r>
              <a:rPr lang="es-ES" sz="2400" dirty="0"/>
              <a:t>bilingües</a:t>
            </a:r>
          </a:p>
          <a:p>
            <a:r>
              <a:rPr lang="es-ES" sz="2400" dirty="0" smtClean="0"/>
              <a:t>Maestros que </a:t>
            </a:r>
            <a:r>
              <a:rPr lang="es-ES" sz="2400" dirty="0"/>
              <a:t>entienden diferentes culturas</a:t>
            </a:r>
          </a:p>
          <a:p>
            <a:r>
              <a:rPr lang="es-ES" sz="2400" dirty="0" smtClean="0"/>
              <a:t>Nos comunicamos con los padres regularmente</a:t>
            </a:r>
            <a:endParaRPr lang="es-ES" sz="2400" dirty="0"/>
          </a:p>
          <a:p>
            <a:r>
              <a:rPr lang="es-ES" sz="2400" dirty="0" smtClean="0"/>
              <a:t>Las tareas son apropiadas </a:t>
            </a:r>
            <a:r>
              <a:rPr lang="es-ES" sz="2400" dirty="0"/>
              <a:t>para </a:t>
            </a:r>
            <a:r>
              <a:rPr lang="es-ES" sz="2400" dirty="0" smtClean="0"/>
              <a:t>los niños </a:t>
            </a:r>
            <a:r>
              <a:rPr lang="es-ES" sz="2400" dirty="0"/>
              <a:t>(no </a:t>
            </a:r>
            <a:r>
              <a:rPr lang="es-ES" sz="2400" dirty="0" smtClean="0"/>
              <a:t>la misma para todos)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7827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Académico</a:t>
            </a:r>
            <a:endParaRPr lang="es-PR" dirty="0"/>
          </a:p>
        </p:txBody>
      </p:sp>
      <p:sp>
        <p:nvSpPr>
          <p:cNvPr id="3" name="TextBox 2"/>
          <p:cNvSpPr txBox="1"/>
          <p:nvPr/>
        </p:nvSpPr>
        <p:spPr>
          <a:xfrm>
            <a:off x="680321" y="2084439"/>
            <a:ext cx="109610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"¿Qué </a:t>
            </a:r>
            <a:r>
              <a:rPr lang="es-ES" sz="2400" dirty="0" smtClean="0"/>
              <a:t>se espera </a:t>
            </a:r>
            <a:r>
              <a:rPr lang="es-ES" sz="2400" dirty="0"/>
              <a:t>que los estudiantes de este distrito sepan y puedan hacer?"</a:t>
            </a:r>
          </a:p>
          <a:p>
            <a:endParaRPr lang="es-ES" sz="2400" dirty="0"/>
          </a:p>
          <a:p>
            <a:r>
              <a:rPr lang="es-ES" sz="2400" dirty="0"/>
              <a:t>Lo básico (lectura, escritura y matemática)</a:t>
            </a:r>
          </a:p>
          <a:p>
            <a:r>
              <a:rPr lang="es-ES" sz="2400" dirty="0"/>
              <a:t>Hacer amigos</a:t>
            </a:r>
          </a:p>
          <a:p>
            <a:r>
              <a:rPr lang="es-ES" sz="2400" dirty="0"/>
              <a:t>Entender cómo usar los autobuses de la ciudad (para la escuela secundaria)</a:t>
            </a:r>
          </a:p>
          <a:p>
            <a:r>
              <a:rPr lang="es-ES" sz="2400" dirty="0"/>
              <a:t>Saber cómo representarse a sí </a:t>
            </a:r>
            <a:r>
              <a:rPr lang="es-ES" sz="2400" dirty="0" smtClean="0"/>
              <a:t>mismos</a:t>
            </a:r>
            <a:endParaRPr lang="es-ES" sz="2400" dirty="0"/>
          </a:p>
          <a:p>
            <a:r>
              <a:rPr lang="es-ES" sz="2400" dirty="0" smtClean="0"/>
              <a:t>Tener sentido </a:t>
            </a:r>
            <a:r>
              <a:rPr lang="es-ES" sz="2400" dirty="0"/>
              <a:t>de responsabilidad</a:t>
            </a:r>
          </a:p>
          <a:p>
            <a:r>
              <a:rPr lang="es-ES" sz="2400" dirty="0" smtClean="0"/>
              <a:t>Ser </a:t>
            </a:r>
            <a:r>
              <a:rPr lang="es-ES" sz="2400" dirty="0"/>
              <a:t>buenos ciudadanos</a:t>
            </a:r>
          </a:p>
          <a:p>
            <a:r>
              <a:rPr lang="es-ES" sz="2400" dirty="0"/>
              <a:t>Habilidades para la vida</a:t>
            </a:r>
          </a:p>
          <a:p>
            <a:r>
              <a:rPr lang="es-ES" sz="2400" dirty="0"/>
              <a:t>Habilidades de afrontamiento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3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80" y="679486"/>
            <a:ext cx="6064607" cy="1080938"/>
          </a:xfrm>
        </p:spPr>
        <p:txBody>
          <a:bodyPr>
            <a:normAutofit/>
          </a:bodyPr>
          <a:lstStyle/>
          <a:p>
            <a:r>
              <a:rPr lang="es-PR" sz="2800" dirty="0" smtClean="0"/>
              <a:t>Comunidad, Familias y Estudiantes</a:t>
            </a:r>
            <a:endParaRPr lang="es-P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87" y="265384"/>
            <a:ext cx="5653548" cy="2734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135" y="2153265"/>
            <a:ext cx="5653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"¿Qué puede hacer el distrito para fortalecer la relación con las familias y la comunidad para que se </a:t>
            </a:r>
            <a:r>
              <a:rPr lang="es-ES" sz="2000" dirty="0" smtClean="0"/>
              <a:t>sientan </a:t>
            </a:r>
            <a:r>
              <a:rPr lang="es-ES" sz="2000" dirty="0"/>
              <a:t>más </a:t>
            </a:r>
            <a:r>
              <a:rPr lang="es-ES" sz="2000" dirty="0" smtClean="0"/>
              <a:t>bienvenidos </a:t>
            </a:r>
            <a:r>
              <a:rPr lang="es-ES" sz="2000" dirty="0"/>
              <a:t>y </a:t>
            </a:r>
            <a:r>
              <a:rPr lang="es-ES" sz="2000" dirty="0" smtClean="0"/>
              <a:t>conectados </a:t>
            </a:r>
            <a:r>
              <a:rPr lang="es-ES" sz="2000" dirty="0"/>
              <a:t>en el </a:t>
            </a:r>
            <a:r>
              <a:rPr lang="es-ES" sz="2000" dirty="0" smtClean="0"/>
              <a:t>ambiente </a:t>
            </a:r>
            <a:r>
              <a:rPr lang="es-ES" sz="2000" dirty="0"/>
              <a:t>escolar?"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5135" y="3559277"/>
            <a:ext cx="111596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Ofrecer </a:t>
            </a:r>
            <a:r>
              <a:rPr lang="es-ES" sz="2000" dirty="0"/>
              <a:t>oportunidades de voluntariado específicas (dennos una razón positiva para venir y ayudar)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Establecer un </a:t>
            </a:r>
            <a:r>
              <a:rPr lang="es-ES" sz="2000" dirty="0" smtClean="0"/>
              <a:t>equipo de </a:t>
            </a:r>
            <a:r>
              <a:rPr lang="es-ES" sz="2000" dirty="0"/>
              <a:t>bienvenida para nuevas familias y nuevos estudiantes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Conectarse </a:t>
            </a:r>
            <a:r>
              <a:rPr lang="es-ES" sz="2000" dirty="0"/>
              <a:t>con asociaciones de </a:t>
            </a:r>
            <a:r>
              <a:rPr lang="es-ES" sz="2000" dirty="0" smtClean="0"/>
              <a:t>vecindarios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Crear </a:t>
            </a:r>
            <a:r>
              <a:rPr lang="es-ES" sz="2000" dirty="0"/>
              <a:t>una red de padres voluntarios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Establecer </a:t>
            </a:r>
            <a:r>
              <a:rPr lang="es-ES" sz="2000" dirty="0"/>
              <a:t>enlaces de comunicación con tiendas locales e iglesias </a:t>
            </a:r>
            <a:r>
              <a:rPr lang="es-ES" sz="2000" dirty="0" smtClean="0"/>
              <a:t>(participar en el </a:t>
            </a:r>
            <a:r>
              <a:rPr lang="es-ES" sz="2000" dirty="0"/>
              <a:t>boletín de la iglesia)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/>
              <a:t>Ayudar </a:t>
            </a:r>
            <a:r>
              <a:rPr lang="es-ES" sz="2000" dirty="0"/>
              <a:t>a las familias a conectarse </a:t>
            </a:r>
            <a:r>
              <a:rPr lang="es-ES" sz="2000" dirty="0" smtClean="0"/>
              <a:t>con </a:t>
            </a:r>
            <a:r>
              <a:rPr lang="es-ES" sz="2000" dirty="0"/>
              <a:t>agencias (consejería, terapia, prevención de </a:t>
            </a:r>
            <a:r>
              <a:rPr lang="es-ES" sz="2000" dirty="0" smtClean="0"/>
              <a:t>adicciones, etc.)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4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Instalaciones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0" y="363794"/>
            <a:ext cx="3984431" cy="2781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5471" y="2176387"/>
            <a:ext cx="6961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¿Qué queremos (como comunidad) que nuestras instalaciones de la escuela 9 tengan?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4632" y="3244646"/>
            <a:ext cx="11484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Más estacionamiento: es difícil recoger a los niños al final del día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¿Podemos conseguir un centinela escolar para ayudar con el tráfico / problemas durante la llegada y el despido?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Rediseñar el patio - transformarlo en un patio de recreo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Abra la clínica de salud a las familias y la 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Espacio adicional para padres (cocina, lavadora y secadora, computadoras)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7557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2209</TotalTime>
  <Words>636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PowerPoint Presentation</vt:lpstr>
      <vt:lpstr>Proceso de Comentarios</vt:lpstr>
      <vt:lpstr>Proceso de Comentarios (cont.) - “Path Forward” </vt:lpstr>
      <vt:lpstr>Nuestros Tres Cubos</vt:lpstr>
      <vt:lpstr>Académico</vt:lpstr>
      <vt:lpstr>Académico</vt:lpstr>
      <vt:lpstr>Académico</vt:lpstr>
      <vt:lpstr>Comunidad, Familias y Estudiantes</vt:lpstr>
      <vt:lpstr>Instalaciones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Redesign  School 9 What is the Future of your community School?</dc:title>
  <dc:creator>LeRoy, Eric D</dc:creator>
  <cp:lastModifiedBy>Jackson, Sharon E</cp:lastModifiedBy>
  <cp:revision>39</cp:revision>
  <cp:lastPrinted>2017-10-20T14:14:49Z</cp:lastPrinted>
  <dcterms:created xsi:type="dcterms:W3CDTF">2017-10-04T14:15:16Z</dcterms:created>
  <dcterms:modified xsi:type="dcterms:W3CDTF">2017-10-23T16:03:02Z</dcterms:modified>
</cp:coreProperties>
</file>